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0" r:id="rId13"/>
    <p:sldId id="270" r:id="rId14"/>
    <p:sldId id="271" r:id="rId15"/>
    <p:sldId id="272" r:id="rId16"/>
    <p:sldId id="274" r:id="rId17"/>
    <p:sldId id="276" r:id="rId18"/>
    <p:sldId id="279" r:id="rId19"/>
    <p:sldId id="278" r:id="rId20"/>
    <p:sldId id="284" r:id="rId21"/>
    <p:sldId id="289" r:id="rId22"/>
    <p:sldId id="290" r:id="rId23"/>
    <p:sldId id="291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4" r:id="rId34"/>
    <p:sldId id="305" r:id="rId35"/>
    <p:sldId id="30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F2E75-1B02-4AB6-A09D-49D6BAA52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201E1-9F0D-482F-8D8F-BBDC338BE3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18670-808A-49BB-BFA6-816CBFF1AE23}" type="datetimeFigureOut">
              <a:rPr lang="en-US" smtClean="0"/>
              <a:t>2022-01-23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D2E1C-5E3B-4C50-9839-EB41DD3A0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EEA0-0063-407F-8C65-C7A1B5C53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2955-1782-416E-B966-F38AA0CC5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0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11D7B-FE64-44DC-82B7-3C9D8EB97DAA}" type="datetimeFigureOut">
              <a:rPr lang="en-US" smtClean="0"/>
              <a:t>2022-01-23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AE33-E3C4-4471-AA3D-9491F802D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E39F3-34E7-45BD-86DD-44C16C1BC591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4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F8D4-9754-432D-95D7-48896D7E86F3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9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0C15F-DB75-4795-94DB-CF0D99777681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CA37-ADA6-47BD-B47C-F9C1061D1B15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8814-A6C0-4E81-8B4A-B0527D6ED04F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9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5705-591B-4841-A8F7-4B6BACF58021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2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0C94-2E55-4269-973D-12D6972134E2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03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A4F2-8827-4560-AD57-2B6E31F40DAD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76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D6A0-A28B-420C-83DF-195D30F78A3B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EEA1-A315-469B-8724-90955752C589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50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6A8BA29-8EE6-41F4-8C70-DE6BDCC6FA35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43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C1E97-31A7-4BB3-BFF1-E8CA74137F04}" type="datetime1">
              <a:rPr lang="en-US" smtClean="0"/>
              <a:t>2022-01-23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C58ACC-AB94-41E9-AA54-F99FAB830EE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4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51.png"/><Relationship Id="rId4" Type="http://schemas.openxmlformats.org/officeDocument/2006/relationships/image" Target="../media/image27.jp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7E7D-7359-4DC5-A7F4-A8361F6D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531" y="166193"/>
            <a:ext cx="9199548" cy="97762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LCS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BB713-B2CD-4927-AFEF-982C76F41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007" y="1311966"/>
            <a:ext cx="8637072" cy="4081669"/>
          </a:xfrm>
        </p:spPr>
        <p:txBody>
          <a:bodyPr>
            <a:normAutofit/>
          </a:bodyPr>
          <a:lstStyle/>
          <a:p>
            <a:pPr algn="ctr"/>
            <a:r>
              <a:rPr lang="en-US" sz="2400" cap="none" dirty="0"/>
              <a:t>By </a:t>
            </a:r>
            <a:r>
              <a:rPr lang="en-US" sz="2800" cap="none" dirty="0">
                <a:solidFill>
                  <a:srgbClr val="C00000"/>
                </a:solidFill>
                <a:latin typeface="Algerian" panose="04020705040A02060702" pitchFamily="82" charset="0"/>
              </a:rPr>
              <a:t>Sepehr Kalanaki</a:t>
            </a:r>
          </a:p>
          <a:p>
            <a:pPr algn="ctr"/>
            <a:r>
              <a:rPr lang="en-US" sz="2000" cap="none" dirty="0"/>
              <a:t>Teacher 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Dr.Towhidkhah</a:t>
            </a:r>
          </a:p>
          <a:p>
            <a:pPr algn="ctr"/>
            <a:r>
              <a:rPr lang="en-US" sz="2000" cap="none" dirty="0"/>
              <a:t>TA 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Mr.Amiri</a:t>
            </a:r>
          </a:p>
          <a:p>
            <a:pPr algn="ctr"/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aseline="30000" dirty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semester of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1400-1401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D47C6-9536-4BCC-A204-298F2EAA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687" y="6341165"/>
            <a:ext cx="384313" cy="516835"/>
          </a:xfrm>
        </p:spPr>
        <p:txBody>
          <a:bodyPr/>
          <a:lstStyle/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0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A4A79E-70B0-4E30-8F13-60037CEB040F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BF12-2C7B-4D79-8396-846C6758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0921" cy="453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A3A74-6CD6-4DD4-8494-028C16C9AE4D}"/>
              </a:ext>
            </a:extLst>
          </p:cNvPr>
          <p:cNvSpPr txBox="1"/>
          <p:nvPr/>
        </p:nvSpPr>
        <p:spPr>
          <a:xfrm>
            <a:off x="1431236" y="4672826"/>
            <a:ext cx="616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Closed loop Step response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5AB1AF-E1C2-4F97-9F28-C9E32F723FD4}"/>
                  </a:ext>
                </a:extLst>
              </p:cNvPr>
              <p:cNvSpPr txBox="1"/>
              <p:nvPr/>
            </p:nvSpPr>
            <p:spPr>
              <a:xfrm>
                <a:off x="4837044" y="4532244"/>
                <a:ext cx="437380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 ∗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𝟎𝟎𝟎𝟐</m:t>
                          </m:r>
                        </m:den>
                      </m:f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0.014</m:t>
                      </m:r>
                      <m:r>
                        <m:rPr>
                          <m:nor/>
                        </m:rPr>
                        <a:rPr lang="pt-BR" b="1" dirty="0">
                          <a:solidFill>
                            <a:schemeClr val="tx1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5AB1AF-E1C2-4F97-9F28-C9E32F72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44" y="4532244"/>
                <a:ext cx="437380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12118-2188-4254-985A-0A9279C1E587}"/>
                  </a:ext>
                </a:extLst>
              </p:cNvPr>
              <p:cNvSpPr txBox="1"/>
              <p:nvPr/>
            </p:nvSpPr>
            <p:spPr>
              <a:xfrm>
                <a:off x="9051826" y="4790033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𝟔𝟔𝟑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12118-2188-4254-985A-0A9279C1E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826" y="4790033"/>
                <a:ext cx="294979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1E1AA25-5792-4BB6-AF3B-BC316F4D0D7F}"/>
              </a:ext>
            </a:extLst>
          </p:cNvPr>
          <p:cNvSpPr txBox="1"/>
          <p:nvPr/>
        </p:nvSpPr>
        <p:spPr>
          <a:xfrm>
            <a:off x="9210852" y="5194920"/>
            <a:ext cx="290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B Nazanin" panose="00000400000000000000" pitchFamily="2" charset="-78"/>
              </a:rPr>
              <a:t>*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190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 Improvement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3.11</a:t>
            </a:r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3.12</a:t>
            </a:r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3.13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D15B-4A5F-45A5-9A24-9DA834DEE08C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6CEC4-EDC5-4228-A217-0395651AFDBE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43C493-A65B-48AD-AE49-35BF4C091A5B}"/>
              </a:ext>
            </a:extLst>
          </p:cNvPr>
          <p:cNvSpPr txBox="1">
            <a:spLocks/>
          </p:cNvSpPr>
          <p:nvPr/>
        </p:nvSpPr>
        <p:spPr>
          <a:xfrm>
            <a:off x="11807687" y="6341165"/>
            <a:ext cx="384313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09E2D-36B3-4EA3-BA70-4E96DBCE7EAE}"/>
                  </a:ext>
                </a:extLst>
              </p:cNvPr>
              <p:cNvSpPr txBox="1"/>
              <p:nvPr/>
            </p:nvSpPr>
            <p:spPr>
              <a:xfrm>
                <a:off x="1254106" y="662031"/>
                <a:ext cx="9783955" cy="4900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 select desired </a:t>
                </a:r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Kp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 order to get a steady state error of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1%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a step unit input.</a:t>
                </a:r>
              </a:p>
              <a:p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Kp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now equal to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0.5 .</a:t>
                </a: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Gc1(s)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𝟎𝟒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𝟎𝟒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</m:den>
                    </m:f>
                    <m:r>
                      <a:rPr lang="en-US" sz="32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0.014</a:t>
                </a:r>
                <a:r>
                  <a:rPr lang="pt-BR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𝟖𝟔</m:t>
                        </m:r>
                      </m:den>
                    </m:f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Gc2(s)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/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𝟐𝟎𝟎</m:t>
                        </m:r>
                      </m:den>
                    </m:f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∗ 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0.014</a:t>
                </a:r>
                <a:r>
                  <a:rPr kumimoji="0" 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num>
                      <m:den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𝟖𝟔</m:t>
                        </m:r>
                      </m:den>
                    </m:f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Gc3(s)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𝟎𝟎𝟐</m:t>
                        </m:r>
                      </m:den>
                    </m:f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∗ 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0.014</a:t>
                </a:r>
                <a:r>
                  <a:rPr kumimoji="0" 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𝟖𝟔</m:t>
                        </m:r>
                      </m:den>
                    </m:f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709E2D-36B3-4EA3-BA70-4E96DBCE7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06" y="662031"/>
                <a:ext cx="9783955" cy="4900957"/>
              </a:xfrm>
              <a:prstGeom prst="rect">
                <a:avLst/>
              </a:prstGeom>
              <a:blipFill>
                <a:blip r:embed="rId2"/>
                <a:stretch>
                  <a:fillRect l="-561"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67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6C3-41CF-42EE-8ADB-CD7AE29D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104284-8998-4757-B306-E9A671132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b="7381"/>
          <a:stretch/>
        </p:blipFill>
        <p:spPr>
          <a:xfrm>
            <a:off x="0" y="-185780"/>
            <a:ext cx="12192000" cy="49430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F0DC8-49D0-40E1-80A1-E7C5022EFC6B}"/>
              </a:ext>
            </a:extLst>
          </p:cNvPr>
          <p:cNvSpPr txBox="1"/>
          <p:nvPr/>
        </p:nvSpPr>
        <p:spPr>
          <a:xfrm>
            <a:off x="5632174" y="172278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7C2B-3717-4171-A301-0825ADFE6AE5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5D7335-E0C7-487D-81A3-2EE20484826A}"/>
              </a:ext>
            </a:extLst>
          </p:cNvPr>
          <p:cNvSpPr txBox="1">
            <a:spLocks/>
          </p:cNvSpPr>
          <p:nvPr/>
        </p:nvSpPr>
        <p:spPr>
          <a:xfrm>
            <a:off x="11555897" y="6513443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5CA5C-6792-4EB9-A1D5-4B9B69278267}"/>
              </a:ext>
            </a:extLst>
          </p:cNvPr>
          <p:cNvSpPr txBox="1"/>
          <p:nvPr/>
        </p:nvSpPr>
        <p:spPr>
          <a:xfrm>
            <a:off x="1285463" y="4858356"/>
            <a:ext cx="616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Closed loop Step response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B96DA-9573-4804-A9EF-EF58C9F2D7A1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=_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𝟓𝟎𝟎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B96DA-9573-4804-A9EF-EF58C9F2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98A027-3A90-48C5-AC75-221C5366208A}"/>
              </a:ext>
            </a:extLst>
          </p:cNvPr>
          <p:cNvSpPr txBox="1"/>
          <p:nvPr/>
        </p:nvSpPr>
        <p:spPr>
          <a:xfrm>
            <a:off x="8839200" y="5367197"/>
            <a:ext cx="66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Gc1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71F4A-6E87-42B4-A761-4496A6D89D03}"/>
                  </a:ext>
                </a:extLst>
              </p:cNvPr>
              <p:cNvSpPr txBox="1"/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𝟎𝟎𝟎𝟐</m:t>
                          </m:r>
                        </m:den>
                      </m:f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014</m:t>
                      </m:r>
                      <m:r>
                        <m:rPr>
                          <m:nor/>
                        </m:rPr>
                        <a:rPr lang="pt-BR" b="1" dirty="0">
                          <a:solidFill>
                            <a:schemeClr val="tx1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71F4A-6E87-42B4-A761-4496A6D89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8D950B-A0DE-4909-91C8-F9E52C8E5F88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556EC-AAE3-4995-9D60-B0AE69AC410F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556EC-AAE3-4995-9D60-B0AE69AC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C4F9D3-B8FA-40C6-BD3A-C622C7A663FB}"/>
              </a:ext>
            </a:extLst>
          </p:cNvPr>
          <p:cNvSpPr txBox="1"/>
          <p:nvPr/>
        </p:nvSpPr>
        <p:spPr>
          <a:xfrm>
            <a:off x="1285463" y="4858356"/>
            <a:ext cx="353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Closed loop Step response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5463F-F296-493B-9876-5BC204E53976}"/>
                  </a:ext>
                </a:extLst>
              </p:cNvPr>
              <p:cNvSpPr txBox="1"/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 ∗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𝟎𝟎𝟐</m:t>
                          </m:r>
                        </m:den>
                      </m:f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0.014</m:t>
                      </m:r>
                      <m:r>
                        <m:rPr>
                          <m:nor/>
                        </m:rPr>
                        <a:rPr lang="pt-BR" b="1" dirty="0">
                          <a:solidFill>
                            <a:schemeClr val="tx1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5463F-F296-493B-9876-5BC204E53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05A9B96-A8D9-4255-AF02-7278ABA053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5" b="7515"/>
          <a:stretch/>
        </p:blipFill>
        <p:spPr>
          <a:xfrm>
            <a:off x="0" y="-254983"/>
            <a:ext cx="12192000" cy="491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901959-F424-46BD-95CD-62B4ACC61B01}"/>
              </a:ext>
            </a:extLst>
          </p:cNvPr>
          <p:cNvSpPr txBox="1"/>
          <p:nvPr/>
        </p:nvSpPr>
        <p:spPr>
          <a:xfrm>
            <a:off x="8839200" y="5367197"/>
            <a:ext cx="66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Gc2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5944-089F-4858-9315-34411962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5D602-C105-472A-BC3C-929F40F20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4" b="7179"/>
          <a:stretch/>
        </p:blipFill>
        <p:spPr>
          <a:xfrm>
            <a:off x="26505" y="-96628"/>
            <a:ext cx="12191999" cy="4748141"/>
          </a:xfr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EFDA9-B826-4BE5-9DCC-A53CD11E45BA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74E49E-6310-4599-BA43-6C4B89531A80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𝟎𝟏𝟐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74E49E-6310-4599-BA43-6C4B89531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C60F5-5A8F-45DD-87B8-9383DA1C5883}"/>
                  </a:ext>
                </a:extLst>
              </p:cNvPr>
              <p:cNvSpPr txBox="1"/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𝟎𝟎𝟐</m:t>
                          </m:r>
                        </m:den>
                      </m:f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014</m:t>
                      </m:r>
                      <m:r>
                        <m:rPr>
                          <m:nor/>
                        </m:rPr>
                        <a:rPr lang="pt-BR" b="1" dirty="0">
                          <a:solidFill>
                            <a:schemeClr val="tx1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DC60F5-5A8F-45DD-87B8-9383DA1C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906" y="4750611"/>
                <a:ext cx="4373808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B28291-6E79-410E-B463-B0EB1DDB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321" y="4809327"/>
            <a:ext cx="3590855" cy="499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05E0E-DE10-445D-A611-59EC7A2277D8}"/>
              </a:ext>
            </a:extLst>
          </p:cNvPr>
          <p:cNvSpPr txBox="1"/>
          <p:nvPr/>
        </p:nvSpPr>
        <p:spPr>
          <a:xfrm>
            <a:off x="8839200" y="5367197"/>
            <a:ext cx="66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Gc3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1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16DFF2-9F38-4F60-AD20-A50BDB62B578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PI via Root Lucas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3.20</a:t>
            </a:r>
            <a:endParaRPr lang="en-US" sz="19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93F3814-4A6D-4846-94C5-80040454E4C3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ABA34-9DCD-49B6-96EB-1C3C7ECA3C75}"/>
                  </a:ext>
                </a:extLst>
              </p:cNvPr>
              <p:cNvSpPr txBox="1"/>
              <p:nvPr/>
            </p:nvSpPr>
            <p:spPr>
              <a:xfrm>
                <a:off x="1204022" y="792902"/>
                <a:ext cx="9783955" cy="10899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Gc4(s)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𝟑𝟔𝟔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ABA34-9DCD-49B6-96EB-1C3C7ECA3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22" y="792902"/>
                <a:ext cx="9783955" cy="1089978"/>
              </a:xfrm>
              <a:prstGeom prst="rect">
                <a:avLst/>
              </a:prstGeom>
              <a:blipFill>
                <a:blip r:embed="rId2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7468D3C-C5F7-4F3D-9CE5-B709E160C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 r="12282" b="6550"/>
          <a:stretch/>
        </p:blipFill>
        <p:spPr>
          <a:xfrm>
            <a:off x="0" y="1614050"/>
            <a:ext cx="12192000" cy="3361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486D-5EDC-48F5-BBEE-E007D1241238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22486D-5EDC-48F5-BBEE-E007D1241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F91C990-A663-4710-B7CC-AC17E091E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150" y="4888518"/>
            <a:ext cx="3590855" cy="49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C9A38-D263-486F-8357-0F572A09CCC2}"/>
                  </a:ext>
                </a:extLst>
              </p:cNvPr>
              <p:cNvSpPr txBox="1"/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Gc4(s)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C9A38-D263-486F-8357-0F572A09C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blipFill>
                <a:blip r:embed="rId6"/>
                <a:stretch>
                  <a:fillRect l="-6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3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16DFF2-9F38-4F60-AD20-A50BDB62B578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Upgrade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3.21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79AE-D7DB-493A-952C-87FF0963E0BA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F2E771-D594-41B9-8091-C8F7F8BCC5CB}"/>
                  </a:ext>
                </a:extLst>
              </p:cNvPr>
              <p:cNvSpPr txBox="1"/>
              <p:nvPr/>
            </p:nvSpPr>
            <p:spPr>
              <a:xfrm>
                <a:off x="1204022" y="665260"/>
                <a:ext cx="9783955" cy="10899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Gc5(s)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𝟎𝟎𝟓</m:t>
                        </m:r>
                      </m:den>
                    </m:f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F2E771-D594-41B9-8091-C8F7F8BCC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22" y="665260"/>
                <a:ext cx="9783955" cy="1089978"/>
              </a:xfrm>
              <a:prstGeom prst="rect">
                <a:avLst/>
              </a:prstGeom>
              <a:blipFill>
                <a:blip r:embed="rId2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437E98F-1548-4957-A0A9-D639CCDE4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6" r="12391" b="6960"/>
          <a:stretch/>
        </p:blipFill>
        <p:spPr>
          <a:xfrm>
            <a:off x="0" y="1616712"/>
            <a:ext cx="12192000" cy="326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CEF04-A782-4DCB-A8EE-E19E1EC7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150" y="4888518"/>
            <a:ext cx="3590855" cy="49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E6489C-F35E-4BED-84F4-B1DD3799DAC8}"/>
                  </a:ext>
                </a:extLst>
              </p:cNvPr>
              <p:cNvSpPr txBox="1"/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Gc5(s)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E6489C-F35E-4BED-84F4-B1DD3799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blipFill>
                <a:blip r:embed="rId5"/>
                <a:stretch>
                  <a:fillRect l="-6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028D3-1EC2-4F79-96C4-D8EBCB423941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𝟎𝟏𝟓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028D3-1EC2-4F79-96C4-D8EBCB42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195DBA2-07ED-44E2-8468-6066BF2D206F}"/>
              </a:ext>
            </a:extLst>
          </p:cNvPr>
          <p:cNvSpPr txBox="1"/>
          <p:nvPr/>
        </p:nvSpPr>
        <p:spPr>
          <a:xfrm>
            <a:off x="9132979" y="5088788"/>
            <a:ext cx="1563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latin typeface="Showcard Gothic" panose="04020904020102020604" pitchFamily="82" charset="0"/>
              </a:rPr>
              <a:t>√</a:t>
            </a:r>
            <a:endParaRPr lang="en-US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5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8683-6FE3-482F-B862-EEEE3751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8C711-5825-41A3-B054-CB1D4877EED5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PID via Root Lucas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F2619-FB9B-4346-AD9B-C4ECF7E30A8C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97BA3-D397-4985-81F4-487CC39B97C3}"/>
                  </a:ext>
                </a:extLst>
              </p:cNvPr>
              <p:cNvSpPr txBox="1"/>
              <p:nvPr/>
            </p:nvSpPr>
            <p:spPr>
              <a:xfrm>
                <a:off x="1204022" y="764832"/>
                <a:ext cx="9850832" cy="10899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Gc6(s)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𝟎𝟔𝟓𝟔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: the poles at -5 and -0.4 will be canceled by This PiD</a:t>
                </a: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97BA3-D397-4985-81F4-487CC39B9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22" y="764832"/>
                <a:ext cx="9850832" cy="1089978"/>
              </a:xfrm>
              <a:prstGeom prst="rect">
                <a:avLst/>
              </a:prstGeom>
              <a:blipFill>
                <a:blip r:embed="rId2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486035C-B5EC-4A26-9C96-D65606CEB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27" r="48261" b="9159"/>
          <a:stretch/>
        </p:blipFill>
        <p:spPr>
          <a:xfrm>
            <a:off x="1709529" y="1853754"/>
            <a:ext cx="8719931" cy="3023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E916C-62C5-4EA3-A8C0-ABFB8CDBB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150" y="4888518"/>
            <a:ext cx="3590855" cy="49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D5879-15E0-4D0A-8886-C3DD86C9A4F3}"/>
                  </a:ext>
                </a:extLst>
              </p:cNvPr>
              <p:cNvSpPr txBox="1"/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Gc6(s)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D5879-15E0-4D0A-8886-C3DD86C9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88" y="4932497"/>
                <a:ext cx="2647781" cy="369332"/>
              </a:xfrm>
              <a:prstGeom prst="rect">
                <a:avLst/>
              </a:prstGeom>
              <a:blipFill>
                <a:blip r:embed="rId5"/>
                <a:stretch>
                  <a:fillRect l="-6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E5A6FC-989D-4E73-B1F5-B03EBE43D616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E5A6FC-989D-4E73-B1F5-B03EBE43D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7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18C711-5825-41A3-B054-CB1D4877EED5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B7E19F-CA5E-4BA0-A6B3-09A6FCF4B16B}"/>
              </a:ext>
            </a:extLst>
          </p:cNvPr>
          <p:cNvSpPr txBox="1">
            <a:spLocks/>
          </p:cNvSpPr>
          <p:nvPr/>
        </p:nvSpPr>
        <p:spPr>
          <a:xfrm>
            <a:off x="1154715" y="53080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PID via Ziegler Nichols:(</a:t>
            </a:r>
            <a:r>
              <a:rPr lang="en-US" sz="21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100" b="1" i="1" cap="none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1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4.20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384C9-543E-4EB1-B186-24D489261BF2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5909505-69BE-4F2C-9393-52AA8E0CD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9" y="609670"/>
            <a:ext cx="11064078" cy="386956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DD4C-881E-49A5-BBDD-84F753448341}"/>
              </a:ext>
            </a:extLst>
          </p:cNvPr>
          <p:cNvSpPr txBox="1"/>
          <p:nvPr/>
        </p:nvSpPr>
        <p:spPr>
          <a:xfrm>
            <a:off x="3803374" y="4479235"/>
            <a:ext cx="598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Loop response of G(s) to a Unit Step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98C9CD-B138-45E3-9D8F-FEF8BFF5B17F}"/>
                  </a:ext>
                </a:extLst>
              </p:cNvPr>
              <p:cNvSpPr txBox="1"/>
              <p:nvPr/>
            </p:nvSpPr>
            <p:spPr>
              <a:xfrm>
                <a:off x="4269446" y="5035825"/>
                <a:ext cx="3373811" cy="11116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Gc7(s)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𝟖𝟓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)^</m:t>
                        </m:r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98C9CD-B138-45E3-9D8F-FEF8BFF5B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446" y="5035825"/>
                <a:ext cx="3373811" cy="1111651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60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4DF6C5-AE44-41C3-8C99-8B0CF59BDE8C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16362F-DCE0-4AD3-A3C9-B79C5ABE1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r="35978" b="5646"/>
          <a:stretch/>
        </p:blipFill>
        <p:spPr>
          <a:xfrm>
            <a:off x="1417983" y="-44831"/>
            <a:ext cx="9713843" cy="4736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526348-CCE1-4AFD-AB9F-E0CA3930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067" y="4867578"/>
            <a:ext cx="3590855" cy="49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295FC8-5874-41F8-9346-ED07CB7E03AD}"/>
                  </a:ext>
                </a:extLst>
              </p:cNvPr>
              <p:cNvSpPr txBox="1"/>
              <p:nvPr/>
            </p:nvSpPr>
            <p:spPr>
              <a:xfrm>
                <a:off x="6217079" y="4756561"/>
                <a:ext cx="2647781" cy="1030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𝟖𝟓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)^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295FC8-5874-41F8-9346-ED07CB7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79" y="4756561"/>
                <a:ext cx="2647781" cy="1030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3FE804-2795-4227-B030-C746B339A268}"/>
                  </a:ext>
                </a:extLst>
              </p:cNvPr>
              <p:cNvSpPr txBox="1"/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𝟔𝟕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3FE804-2795-4227-B030-C746B339A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722" y="4867578"/>
                <a:ext cx="2949790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43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2BA6-6E62-4DAB-B9B6-239C5825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106" y="39827"/>
            <a:ext cx="9603275" cy="56984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System to Control?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F993A-96C4-432E-8A5D-DB0151D03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527" y="981075"/>
            <a:ext cx="10413587" cy="4895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80B3C-C7CA-4403-8C04-ABE721F8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73" y="4124080"/>
            <a:ext cx="3943900" cy="175284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05F7E5-82B0-42B1-8822-07387E20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687" y="6341165"/>
            <a:ext cx="384313" cy="516835"/>
          </a:xfrm>
        </p:spPr>
        <p:txBody>
          <a:bodyPr/>
          <a:lstStyle/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7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58290-7121-456C-A240-EF23E10DD05A}"/>
              </a:ext>
            </a:extLst>
          </p:cNvPr>
          <p:cNvSpPr txBox="1">
            <a:spLocks/>
          </p:cNvSpPr>
          <p:nvPr/>
        </p:nvSpPr>
        <p:spPr>
          <a:xfrm>
            <a:off x="1154715" y="53080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PID via Ziegler Nichols:(</a:t>
            </a:r>
            <a:r>
              <a:rPr lang="en-US" sz="21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100" b="1" i="1" cap="none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1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4.30</a:t>
            </a:r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4.31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9392B4-173F-49BE-85CB-DBA4424C8794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9346B-59BF-428B-8AFC-793CB6D1B994}"/>
                  </a:ext>
                </a:extLst>
              </p:cNvPr>
              <p:cNvSpPr txBox="1"/>
              <p:nvPr/>
            </p:nvSpPr>
            <p:spPr>
              <a:xfrm>
                <a:off x="1067688" y="808454"/>
                <a:ext cx="10056624" cy="1087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                                                             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,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        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Gc9(s)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𝟑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𝟓𝐬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(by manual settings)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         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9346B-59BF-428B-8AFC-793CB6D1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88" y="808454"/>
                <a:ext cx="10056624" cy="1087477"/>
              </a:xfrm>
              <a:prstGeom prst="rect">
                <a:avLst/>
              </a:prstGeom>
              <a:blipFill>
                <a:blip r:embed="rId2"/>
                <a:stretch>
                  <a:fillRect t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8017D25-049F-4442-8BBA-59D1AF85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15" y="899645"/>
            <a:ext cx="2489633" cy="55837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F0990D-12D9-4B6D-AC7A-2AEACF643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5" r="28138" b="7224"/>
          <a:stretch/>
        </p:blipFill>
        <p:spPr>
          <a:xfrm>
            <a:off x="104020" y="1549211"/>
            <a:ext cx="5406907" cy="295507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3EDF6-BECE-4740-84B1-5622BB5E1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774" y="1549211"/>
            <a:ext cx="5512904" cy="2955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61B9D-AA6C-48A9-BD7C-0D19C8E6F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5475"/>
            <a:ext cx="2829921" cy="393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6759A-2A07-4CCC-9BF6-AE07E8264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157" y="4595476"/>
            <a:ext cx="2829914" cy="393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A55C64-EB21-400C-93BB-8AAD481185A4}"/>
                  </a:ext>
                </a:extLst>
              </p:cNvPr>
              <p:cNvSpPr txBox="1"/>
              <p:nvPr/>
            </p:nvSpPr>
            <p:spPr>
              <a:xfrm>
                <a:off x="2644807" y="4562204"/>
                <a:ext cx="19990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Gc8(s)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A55C64-EB21-400C-93BB-8AAD48118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07" y="4562204"/>
                <a:ext cx="1999081" cy="369332"/>
              </a:xfrm>
              <a:prstGeom prst="rect">
                <a:avLst/>
              </a:prstGeom>
              <a:blipFill>
                <a:blip r:embed="rId7"/>
                <a:stretch>
                  <a:fillRect l="-91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E788D-26E4-45D0-B9D4-9979FF809D0D}"/>
                  </a:ext>
                </a:extLst>
              </p:cNvPr>
              <p:cNvSpPr txBox="1"/>
              <p:nvPr/>
            </p:nvSpPr>
            <p:spPr>
              <a:xfrm>
                <a:off x="8814693" y="4603688"/>
                <a:ext cx="2647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Gc9(s)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E788D-26E4-45D0-B9D4-9979FF809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93" y="4603688"/>
                <a:ext cx="2647781" cy="369332"/>
              </a:xfrm>
              <a:prstGeom prst="rect">
                <a:avLst/>
              </a:prstGeom>
              <a:blipFill>
                <a:blip r:embed="rId8"/>
                <a:stretch>
                  <a:fillRect l="-6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7D0E5B-4448-4C99-8834-C87110D5C2EE}"/>
                  </a:ext>
                </a:extLst>
              </p:cNvPr>
              <p:cNvSpPr txBox="1"/>
              <p:nvPr/>
            </p:nvSpPr>
            <p:spPr>
              <a:xfrm>
                <a:off x="9649417" y="4746870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7D0E5B-4448-4C99-8834-C87110D5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417" y="4746870"/>
                <a:ext cx="2949790" cy="1271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C4F510-F3D9-4107-9208-CC395E786C5A}"/>
                  </a:ext>
                </a:extLst>
              </p:cNvPr>
              <p:cNvSpPr txBox="1"/>
              <p:nvPr/>
            </p:nvSpPr>
            <p:spPr>
              <a:xfrm>
                <a:off x="3381909" y="4746870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𝟓𝟓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C4F510-F3D9-4107-9208-CC395E78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09" y="4746870"/>
                <a:ext cx="2949790" cy="1271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F884E99-F99F-4D15-97B0-502CBF6AFC07}"/>
              </a:ext>
            </a:extLst>
          </p:cNvPr>
          <p:cNvSpPr txBox="1"/>
          <p:nvPr/>
        </p:nvSpPr>
        <p:spPr>
          <a:xfrm>
            <a:off x="9750286" y="5072423"/>
            <a:ext cx="376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Showcard Gothic" panose="04020904020102020604" pitchFamily="82" charset="0"/>
              </a:rPr>
              <a:t>√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2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5884-F391-49B8-AFFC-893DA28E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D404B-47F8-48B0-A00D-9F4579C7D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4" b="6662"/>
          <a:stretch/>
        </p:blipFill>
        <p:spPr>
          <a:xfrm>
            <a:off x="-40257" y="771648"/>
            <a:ext cx="12192000" cy="4144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14B1E-0BC2-4E24-9954-7EB1ECC7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5" y="1191520"/>
            <a:ext cx="2848373" cy="201005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69EFE4-9DC9-4FD5-8B77-CE723F320313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3736B9-FE29-437D-9FAA-27434C94F26A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Design Using ‘SISOtool’ in matlab:</a:t>
            </a:r>
          </a:p>
        </p:txBody>
      </p:sp>
    </p:spTree>
    <p:extLst>
      <p:ext uri="{BB962C8B-B14F-4D97-AF65-F5344CB8AC3E}">
        <p14:creationId xmlns:p14="http://schemas.microsoft.com/office/powerpoint/2010/main" val="270109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077D-28AB-4800-8088-F58E9AC6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4754F-69C6-4F97-9986-92598BF4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6" t="17202" r="6304" b="5677"/>
          <a:stretch/>
        </p:blipFill>
        <p:spPr>
          <a:xfrm>
            <a:off x="424070" y="-185531"/>
            <a:ext cx="10774018" cy="52876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611E5-A3B4-408A-9B55-A0F5F16BB023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FA259-23B9-41AB-BD90-EDD1D2AA70D2}"/>
              </a:ext>
            </a:extLst>
          </p:cNvPr>
          <p:cNvSpPr txBox="1"/>
          <p:nvPr/>
        </p:nvSpPr>
        <p:spPr>
          <a:xfrm>
            <a:off x="2358887" y="5433391"/>
            <a:ext cx="401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put a pole at zero and a zero at -0.38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6B6367-9E01-41A5-9138-2F5D53D9B1AC}"/>
                  </a:ext>
                </a:extLst>
              </p:cNvPr>
              <p:cNvSpPr txBox="1"/>
              <p:nvPr/>
            </p:nvSpPr>
            <p:spPr>
              <a:xfrm>
                <a:off x="6592958" y="5278782"/>
                <a:ext cx="2948608" cy="1153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Gc10(s)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6B6367-9E01-41A5-9138-2F5D53D9B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58" y="5278782"/>
                <a:ext cx="2948608" cy="1153714"/>
              </a:xfrm>
              <a:prstGeom prst="rect">
                <a:avLst/>
              </a:prstGeo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00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CC7C-66FA-4211-BCD0-F1A0F83E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D8597-871A-4DCD-99B9-1BA87ECA9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8" t="23175" r="8151" b="9933"/>
          <a:stretch/>
        </p:blipFill>
        <p:spPr>
          <a:xfrm>
            <a:off x="1451579" y="0"/>
            <a:ext cx="9603275" cy="458525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70518D4-AEE2-4B4B-9560-7BA5550F392F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0E581-BEBB-48F5-9F75-D1CEC6FD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585252"/>
            <a:ext cx="4331651" cy="603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A78B89-6BF2-4CB9-9DC3-A7DEDD7D7DEF}"/>
                  </a:ext>
                </a:extLst>
              </p:cNvPr>
              <p:cNvSpPr txBox="1"/>
              <p:nvPr/>
            </p:nvSpPr>
            <p:spPr>
              <a:xfrm>
                <a:off x="5711689" y="4570375"/>
                <a:ext cx="6162260" cy="632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Gc10(s) = </a:t>
                </a:r>
                <a:r>
                  <a:rPr lang="en-US" sz="11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A78B89-6BF2-4CB9-9DC3-A7DEDD7D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89" y="4570375"/>
                <a:ext cx="6162260" cy="632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7BEECB-DF6E-47B4-BE00-6DB52CD0B586}"/>
                  </a:ext>
                </a:extLst>
              </p:cNvPr>
              <p:cNvSpPr txBox="1"/>
              <p:nvPr/>
            </p:nvSpPr>
            <p:spPr>
              <a:xfrm>
                <a:off x="8792819" y="4679563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7BEECB-DF6E-47B4-BE00-6DB52CD0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819" y="4679563"/>
                <a:ext cx="2949790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6C72B9-4A66-4F8F-B72E-1796F137E471}"/>
              </a:ext>
            </a:extLst>
          </p:cNvPr>
          <p:cNvSpPr txBox="1"/>
          <p:nvPr/>
        </p:nvSpPr>
        <p:spPr>
          <a:xfrm>
            <a:off x="8864360" y="4989199"/>
            <a:ext cx="337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Showcard Gothic" panose="04020904020102020604" pitchFamily="82" charset="0"/>
              </a:rPr>
              <a:t>√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6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497902-2D63-4657-81B3-041EC4528627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7A7E4-BC48-4D27-B601-1038C5F4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49" y="672583"/>
            <a:ext cx="8580251" cy="5512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089E6-E5FA-4EA6-8D3F-5462A452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271" y="672581"/>
            <a:ext cx="3731019" cy="551283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8BC27D-7644-4188-837A-A4F6E4E11EAC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0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634B1A-B60F-43A5-9B2B-0AB605D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41" y="3166240"/>
            <a:ext cx="7242359" cy="2903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EB58D-3412-4557-806A-C66D593B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53" y="9839"/>
            <a:ext cx="7242359" cy="3156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7F4FD8-76DA-451D-A071-02E11073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17" y="768626"/>
            <a:ext cx="4382112" cy="52610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C9138-051C-4EF7-BE2B-67E749621041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8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9E830D-9F64-4D47-8FC4-3AB7AF57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213" y="857528"/>
            <a:ext cx="8709787" cy="466124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055A95-AF05-4035-BD21-A7AD75BD8D82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Feedback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0A8B9-9E40-4102-9F2D-95E6D1A3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528"/>
            <a:ext cx="3482213" cy="474949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AC373B-34B3-4D30-A303-DAF3E0CEC028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5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730D0B-2C1F-47DE-8007-C2DC03F3F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81155"/>
            <a:ext cx="12192000" cy="51768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5C932-7C0B-4362-8F08-8087C2D90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1" y="0"/>
            <a:ext cx="4644421" cy="20721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3076-791F-4AAA-AF3D-9C0954341667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87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B1A4-5905-4209-9E03-B3DD4CD4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AE202-8EA6-4E38-BD44-C146DDCF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194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A8C3F-DF94-423B-9340-1A233FEFF24E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AB64A-E528-4197-BE1D-4CFB271AE1A5}"/>
              </a:ext>
            </a:extLst>
          </p:cNvPr>
          <p:cNvSpPr txBox="1"/>
          <p:nvPr/>
        </p:nvSpPr>
        <p:spPr>
          <a:xfrm>
            <a:off x="3140765" y="5194852"/>
            <a:ext cx="634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Step response with state feedback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892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ECF3-3B40-4AC7-8835-562D3FC4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B340-CCA8-4FB5-BF7B-AA3E3A65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F2D61-E709-4A78-8429-08F04A86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34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42481-FD77-4081-9B03-4919387D349C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7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86876-8499-49E5-AADB-F02AB2ABD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B968F-7E6A-4EF4-B7A7-AEA7B9181775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Specifications: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7E164-4C6A-4BA4-B242-87358D59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573" y="4124080"/>
            <a:ext cx="3943900" cy="1752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DF677-54C6-47E6-A4D0-A518E4E2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28" y="967277"/>
            <a:ext cx="10426838" cy="489584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CCB339-7BAC-4C15-B231-5E3B6330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687" y="6341165"/>
            <a:ext cx="384313" cy="516835"/>
          </a:xfrm>
        </p:spPr>
        <p:txBody>
          <a:bodyPr/>
          <a:lstStyle/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C837-AF73-4894-82E8-FC50CB6D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149EA-2AD1-439F-8445-B628305B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7707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7D2B-3DA1-40EE-BF58-3E8F36D4DDDF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BA32C-0785-42A1-BE8A-145D81C5AB26}"/>
              </a:ext>
            </a:extLst>
          </p:cNvPr>
          <p:cNvSpPr txBox="1"/>
          <p:nvPr/>
        </p:nvSpPr>
        <p:spPr>
          <a:xfrm>
            <a:off x="2358887" y="4770783"/>
            <a:ext cx="7447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Step response with state feedback demonstration &amp; a dc gain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CA354D-07FA-4A90-802D-BD64869564EA}"/>
                  </a:ext>
                </a:extLst>
              </p:cNvPr>
              <p:cNvSpPr txBox="1"/>
              <p:nvPr/>
            </p:nvSpPr>
            <p:spPr>
              <a:xfrm>
                <a:off x="9649417" y="4746870"/>
                <a:ext cx="2949790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%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𝒆𝒔𝒔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CA354D-07FA-4A90-802D-BD6486956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417" y="4746870"/>
                <a:ext cx="2949790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5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CB15-7A96-4A19-AFF9-87370A93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DBFE2-2640-4D92-82E0-BCC3166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82" y="18042"/>
            <a:ext cx="8545118" cy="392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1C548-DE6B-4F1D-A420-A1A48A75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2"/>
            <a:ext cx="3646882" cy="5153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F32A-ABBD-4C81-8E59-52C9F8C4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87" y="4041912"/>
            <a:ext cx="4219884" cy="2918567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E34518-6751-4E00-9CD7-FCB866C60997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27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B9C3-83E7-42BA-B98D-1C7F1AC9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9AED-64CA-4EFD-BC6F-5D7D3405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B93DC-7AEE-426E-A753-A2A17B33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73"/>
            <a:ext cx="12217249" cy="49394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C80F6-B0BA-46F5-8285-B233692B280F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06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F9D82-7110-4DE7-98C3-B25F2267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40" y="1726433"/>
            <a:ext cx="9030960" cy="40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94A06-A6C9-49AB-BE5E-82CFF0FD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062"/>
            <a:ext cx="5224289" cy="24649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5418C-6199-4061-BED2-CB19DA7F048F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E0770-A614-46E2-9AAD-8390E1590FB3}"/>
              </a:ext>
            </a:extLst>
          </p:cNvPr>
          <p:cNvSpPr txBox="1"/>
          <p:nvPr/>
        </p:nvSpPr>
        <p:spPr>
          <a:xfrm>
            <a:off x="6096000" y="132522"/>
            <a:ext cx="598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میتوان شبیه به سیسوتول با فیدبک حالت هم قطب های مطلوب مختلفی رو امتحان کرد و خروجی فیدبک حالت رو به آسانی مشاهده کرد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BFAF59-7663-40D5-A705-BB696C08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6" y="940903"/>
            <a:ext cx="4691766" cy="504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B9FC6-0303-41BA-A73D-D4FEDD7C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31" y="940903"/>
            <a:ext cx="5485903" cy="51683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1A5EB3-E3D9-401E-A10F-2DFA35255757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System’s Function With an initial condition and zero input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994B-0A0E-462F-A365-83A5D513D769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77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CC6A-670B-449D-8B36-CF06E2E2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F53A7-B739-4469-B50C-B88C151E1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8173-F5D5-4320-AA59-E7D7CA06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804519"/>
            <a:ext cx="11794433" cy="60534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EA6225-6D84-4D32-985F-8ADA999AF046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764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System’s Response To a Sine input </a:t>
            </a:r>
            <a:r>
              <a:rPr lang="en-US" sz="3600" b="1" i="1" cap="non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400" b="1" i="1" cap="non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B719B1-7FCA-4F31-ADFF-6237D41DED10}"/>
              </a:ext>
            </a:extLst>
          </p:cNvPr>
          <p:cNvSpPr txBox="1">
            <a:spLocks/>
          </p:cNvSpPr>
          <p:nvPr/>
        </p:nvSpPr>
        <p:spPr>
          <a:xfrm>
            <a:off x="11555897" y="6341165"/>
            <a:ext cx="636104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2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703B-05A8-4C10-AB39-7307E46F4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C855F-4356-4782-BAA7-B4180BE7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573" y="4124080"/>
            <a:ext cx="3943900" cy="17528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Specifications: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13C78-01AB-455E-B063-5AB2378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573" y="4124080"/>
            <a:ext cx="3943900" cy="1752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31102-B075-4A01-BD79-00AB0220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981076"/>
            <a:ext cx="10219967" cy="488205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74DFEC3-AFD9-493E-8170-4E77109129A5}"/>
              </a:ext>
            </a:extLst>
          </p:cNvPr>
          <p:cNvSpPr txBox="1">
            <a:spLocks/>
          </p:cNvSpPr>
          <p:nvPr/>
        </p:nvSpPr>
        <p:spPr>
          <a:xfrm>
            <a:off x="11807687" y="6341165"/>
            <a:ext cx="384313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6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C1F51-964C-465E-A9E7-461075CA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" y="1007165"/>
            <a:ext cx="12189487" cy="499607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814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Specifications:</a:t>
            </a:r>
          </a:p>
          <a:p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20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en-US" sz="24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295C-B1E0-45E7-B7E2-6E6F5939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0939" y="6354417"/>
            <a:ext cx="384313" cy="516835"/>
          </a:xfrm>
        </p:spPr>
        <p:txBody>
          <a:bodyPr/>
          <a:lstStyle/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9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814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Specifications:</a:t>
            </a:r>
          </a:p>
          <a:p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C5FF8-1723-438E-B359-DF3EB8EE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7296"/>
            <a:ext cx="12191999" cy="49960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F67C-D41F-445E-9BF5-1F5D62485141}"/>
              </a:ext>
            </a:extLst>
          </p:cNvPr>
          <p:cNvSpPr txBox="1">
            <a:spLocks/>
          </p:cNvSpPr>
          <p:nvPr/>
        </p:nvSpPr>
        <p:spPr>
          <a:xfrm>
            <a:off x="11807687" y="6354417"/>
            <a:ext cx="384313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81060-F0EF-4EBE-BAD9-D1DAC36C4006}"/>
              </a:ext>
            </a:extLst>
          </p:cNvPr>
          <p:cNvSpPr txBox="1"/>
          <p:nvPr/>
        </p:nvSpPr>
        <p:spPr>
          <a:xfrm>
            <a:off x="4081670" y="5481503"/>
            <a:ext cx="4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Bode Diagram of G(s)</a:t>
            </a:r>
          </a:p>
        </p:txBody>
      </p:sp>
    </p:spTree>
    <p:extLst>
      <p:ext uri="{BB962C8B-B14F-4D97-AF65-F5344CB8AC3E}">
        <p14:creationId xmlns:p14="http://schemas.microsoft.com/office/powerpoint/2010/main" val="410899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814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Specifications: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B7855-EA1F-437D-A945-9C1A95781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57" y="447296"/>
            <a:ext cx="12192000" cy="4996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395C8-006F-44F2-B33B-C71E1DFAADAF}"/>
              </a:ext>
            </a:extLst>
          </p:cNvPr>
          <p:cNvSpPr txBox="1"/>
          <p:nvPr/>
        </p:nvSpPr>
        <p:spPr>
          <a:xfrm>
            <a:off x="4081670" y="5481503"/>
            <a:ext cx="4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Root Lucas of G(s)</a:t>
            </a:r>
          </a:p>
        </p:txBody>
      </p:sp>
    </p:spTree>
    <p:extLst>
      <p:ext uri="{BB962C8B-B14F-4D97-AF65-F5344CB8AC3E}">
        <p14:creationId xmlns:p14="http://schemas.microsoft.com/office/powerpoint/2010/main" val="263999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814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Closed loop response with k = </a:t>
            </a:r>
            <a:r>
              <a:rPr lang="en-US" sz="2000" b="1" i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kcr</a:t>
            </a:r>
            <a:endParaRPr lang="en-US" sz="2000" b="1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20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en-US" sz="24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4BFB3-F67C-4B12-9EE4-763FB44A5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35"/>
            <a:ext cx="12191999" cy="477740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943DA3-374A-40CE-A7F7-970C3F290097}"/>
              </a:ext>
            </a:extLst>
          </p:cNvPr>
          <p:cNvSpPr txBox="1">
            <a:spLocks/>
          </p:cNvSpPr>
          <p:nvPr/>
        </p:nvSpPr>
        <p:spPr>
          <a:xfrm>
            <a:off x="11807687" y="6341165"/>
            <a:ext cx="384313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A6E1E5-1A55-4735-AF04-53139DB22DF8}"/>
                  </a:ext>
                </a:extLst>
              </p:cNvPr>
              <p:cNvSpPr txBox="1"/>
              <p:nvPr/>
            </p:nvSpPr>
            <p:spPr>
              <a:xfrm>
                <a:off x="6427303" y="5505987"/>
                <a:ext cx="1345611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A6E1E5-1A55-4735-AF04-53139DB22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03" y="5505987"/>
                <a:ext cx="1345611" cy="576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B9EFAE-89F6-489F-B482-BEC19639F68A}"/>
              </a:ext>
            </a:extLst>
          </p:cNvPr>
          <p:cNvSpPr txBox="1"/>
          <p:nvPr/>
        </p:nvSpPr>
        <p:spPr>
          <a:xfrm>
            <a:off x="4320207" y="5609701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response of :</a:t>
            </a:r>
          </a:p>
        </p:txBody>
      </p:sp>
    </p:spTree>
    <p:extLst>
      <p:ext uri="{BB962C8B-B14F-4D97-AF65-F5344CB8AC3E}">
        <p14:creationId xmlns:p14="http://schemas.microsoft.com/office/powerpoint/2010/main" val="5093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E2CF21-5F1F-4E4F-B22E-DC4F86149101}"/>
              </a:ext>
            </a:extLst>
          </p:cNvPr>
          <p:cNvSpPr txBox="1">
            <a:spLocks/>
          </p:cNvSpPr>
          <p:nvPr/>
        </p:nvSpPr>
        <p:spPr>
          <a:xfrm>
            <a:off x="1254106" y="39827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Compensator via Root Lucas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51F4-3C99-4D68-A225-B0EB130A5C7F}"/>
              </a:ext>
            </a:extLst>
          </p:cNvPr>
          <p:cNvSpPr txBox="1">
            <a:spLocks/>
          </p:cNvSpPr>
          <p:nvPr/>
        </p:nvSpPr>
        <p:spPr>
          <a:xfrm>
            <a:off x="11807687" y="6341165"/>
            <a:ext cx="384313" cy="5168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C58ACC-AB94-41E9-AA54-F99FAB830EEC}" type="slidenum">
              <a:rPr lang="en-US" smtClean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tx1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1BCCFC-BA7C-4C10-97F2-D2F1DFAE2586}"/>
                  </a:ext>
                </a:extLst>
              </p:cNvPr>
              <p:cNvSpPr txBox="1"/>
              <p:nvPr/>
            </p:nvSpPr>
            <p:spPr>
              <a:xfrm>
                <a:off x="1333618" y="507800"/>
                <a:ext cx="9783955" cy="1704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Design Specifications:</a:t>
                </a:r>
              </a:p>
              <a:p>
                <a:endPara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P.S = 5%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,            Ts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𝒘𝒏</m:t>
                        </m:r>
                      </m:den>
                    </m:f>
                  </m:oMath>
                </a14:m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10 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𝒘𝒏</m:t>
                    </m:r>
                  </m:oMath>
                </a14:m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0.4          </a:t>
                </a:r>
                <a:r>
                  <a:rPr lang="en-US" b="1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s* = -0.4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j0.41</a:t>
                </a:r>
              </a:p>
              <a:p>
                <a:r>
                  <a:rPr lang="en-US" b="1" dirty="0"/>
                  <a:t>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angle(G(s*) = -140.8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°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needed angle = -39.2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°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1BCCFC-BA7C-4C10-97F2-D2F1DFAE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618" y="507800"/>
                <a:ext cx="9783955" cy="1704954"/>
              </a:xfrm>
              <a:prstGeom prst="rect">
                <a:avLst/>
              </a:prstGeom>
              <a:blipFill>
                <a:blip r:embed="rId2"/>
                <a:stretch>
                  <a:fillRect l="-561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3CC14-34A0-480B-999E-F7A48742B5E0}"/>
              </a:ext>
            </a:extLst>
          </p:cNvPr>
          <p:cNvCxnSpPr>
            <a:cxnSpLocks/>
          </p:cNvCxnSpPr>
          <p:nvPr/>
        </p:nvCxnSpPr>
        <p:spPr>
          <a:xfrm>
            <a:off x="2438398" y="1360277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C813B3-742D-48DA-9EBC-D85463BB754E}"/>
              </a:ext>
            </a:extLst>
          </p:cNvPr>
          <p:cNvCxnSpPr>
            <a:cxnSpLocks/>
          </p:cNvCxnSpPr>
          <p:nvPr/>
        </p:nvCxnSpPr>
        <p:spPr>
          <a:xfrm>
            <a:off x="8640418" y="1360277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7B325-5AD2-4EDD-B991-832ACDDC5B10}"/>
              </a:ext>
            </a:extLst>
          </p:cNvPr>
          <p:cNvCxnSpPr>
            <a:cxnSpLocks/>
          </p:cNvCxnSpPr>
          <p:nvPr/>
        </p:nvCxnSpPr>
        <p:spPr>
          <a:xfrm>
            <a:off x="7010400" y="1360277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CF2FB3-E181-4F49-BEC2-BEC0FA199F3A}"/>
              </a:ext>
            </a:extLst>
          </p:cNvPr>
          <p:cNvCxnSpPr>
            <a:cxnSpLocks/>
          </p:cNvCxnSpPr>
          <p:nvPr/>
        </p:nvCxnSpPr>
        <p:spPr>
          <a:xfrm>
            <a:off x="3743738" y="1762539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3852799D-C5DA-4D82-8524-FCC30893F287}"/>
              </a:ext>
            </a:extLst>
          </p:cNvPr>
          <p:cNvSpPr txBox="1">
            <a:spLocks/>
          </p:cNvSpPr>
          <p:nvPr/>
        </p:nvSpPr>
        <p:spPr>
          <a:xfrm>
            <a:off x="1254105" y="2345566"/>
            <a:ext cx="9603275" cy="569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 design:</a:t>
            </a:r>
          </a:p>
          <a:p>
            <a:r>
              <a:rPr lang="en-US" sz="1900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Simulink: </a:t>
            </a:r>
            <a:r>
              <a:rPr lang="en-US" sz="1900" b="1" i="1" cap="none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3.10</a:t>
            </a:r>
            <a:endParaRPr lang="en-US" sz="2200" b="1" i="1" cap="none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i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2877A0-F6A9-4B3E-A402-7B2B7A9B7A40}"/>
                  </a:ext>
                </a:extLst>
              </p:cNvPr>
              <p:cNvSpPr txBox="1"/>
              <p:nvPr/>
            </p:nvSpPr>
            <p:spPr>
              <a:xfrm>
                <a:off x="1360122" y="2963361"/>
                <a:ext cx="9783955" cy="31478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Gc(s) = </a:t>
                </a:r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pt-BR" sz="1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sz="3200" b="1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3200" b="1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 select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z=10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so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 should be 0.86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meet the needed angle.</a:t>
                </a:r>
                <a:endParaRPr 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Then k should be 0.014 so that , root </a:t>
                </a:r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lucas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passes our desired poles </a:t>
                </a:r>
                <a:r>
                  <a:rPr lang="en-US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s*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.</a:t>
                </a:r>
              </a:p>
              <a:p>
                <a:pPr marL="0" marR="0" lvl="0" indent="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1E4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                                              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Gc(s) =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0.014</a:t>
                </a:r>
                <a:r>
                  <a:rPr kumimoji="0" lang="pt-B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𝟏𝟎</m:t>
                        </m:r>
                      </m:num>
                      <m:den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𝟖𝟔</m:t>
                        </m:r>
                      </m:den>
                    </m:f>
                  </m:oMath>
                </a14:m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2877A0-F6A9-4B3E-A402-7B2B7A9B7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22" y="2963361"/>
                <a:ext cx="9783955" cy="3147849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33368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477</TotalTime>
  <Words>628</Words>
  <Application>Microsoft Office PowerPoint</Application>
  <PresentationFormat>Widescreen</PresentationFormat>
  <Paragraphs>140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Adobe Devanagari</vt:lpstr>
      <vt:lpstr>Algerian</vt:lpstr>
      <vt:lpstr>Arial</vt:lpstr>
      <vt:lpstr>Calibri</vt:lpstr>
      <vt:lpstr>Cambria Math</vt:lpstr>
      <vt:lpstr>Gill Sans MT</vt:lpstr>
      <vt:lpstr>Showcard Gothic</vt:lpstr>
      <vt:lpstr>Wingdings</vt:lpstr>
      <vt:lpstr>Gallery</vt:lpstr>
      <vt:lpstr>LCS Final project</vt:lpstr>
      <vt:lpstr>Which System to Control?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LCS Final project</dc:title>
  <dc:creator>Sepehr Kalanaki</dc:creator>
  <cp:lastModifiedBy>Sepehr Kalanaki</cp:lastModifiedBy>
  <cp:revision>7</cp:revision>
  <dcterms:created xsi:type="dcterms:W3CDTF">2022-01-21T23:20:51Z</dcterms:created>
  <dcterms:modified xsi:type="dcterms:W3CDTF">2022-01-22T22:19:18Z</dcterms:modified>
</cp:coreProperties>
</file>